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1"/>
  </p:sldMasterIdLst>
  <p:notesMasterIdLst>
    <p:notesMasterId r:id="rId18"/>
  </p:notesMasterIdLst>
  <p:sldIdLst>
    <p:sldId id="256" r:id="rId2"/>
    <p:sldId id="257" r:id="rId3"/>
    <p:sldId id="270" r:id="rId4"/>
    <p:sldId id="258" r:id="rId5"/>
    <p:sldId id="259" r:id="rId6"/>
    <p:sldId id="268" r:id="rId7"/>
    <p:sldId id="266" r:id="rId8"/>
    <p:sldId id="261" r:id="rId9"/>
    <p:sldId id="262" r:id="rId10"/>
    <p:sldId id="264" r:id="rId11"/>
    <p:sldId id="265" r:id="rId12"/>
    <p:sldId id="271" r:id="rId13"/>
    <p:sldId id="263" r:id="rId14"/>
    <p:sldId id="260" r:id="rId15"/>
    <p:sldId id="267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2" autoAdjust="0"/>
    <p:restoredTop sz="94660"/>
  </p:normalViewPr>
  <p:slideViewPr>
    <p:cSldViewPr snapToGrid="0">
      <p:cViewPr varScale="1">
        <p:scale>
          <a:sx n="81" d="100"/>
          <a:sy n="81" d="100"/>
        </p:scale>
        <p:origin x="96" y="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2E132-45B4-4E8F-8283-1F7DCA16E2DD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E3DD8-2DEB-4E30-8381-F78C1B960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98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831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39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29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381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380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06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41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16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19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897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82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9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79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43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851EB72-8A95-47F2-90A7-47FC71A8E380}" type="datetime1">
              <a:rPr lang="en-US" smtClean="0"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366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A3B3-B78B-4F7D-BC44-F205D059AA18}" type="datetime1">
              <a:rPr lang="en-US" smtClean="0"/>
              <a:t>10/5/2017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614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436C-FCB3-4972-A12D-48FDEDEE6D9C}" type="datetime1">
              <a:rPr lang="en-US" smtClean="0"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063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E8E99-706C-4063-9C88-7BFF92B60B94}" type="datetime1">
              <a:rPr lang="en-US" smtClean="0"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558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B87A7-D8BD-4E59-B32A-6C3AC1B27E63}" type="datetime1">
              <a:rPr lang="en-US" smtClean="0"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175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775B6-6B64-4736-90B8-CF7C72B638B9}" type="datetime1">
              <a:rPr lang="en-US" smtClean="0"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125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63D77-B351-493D-A1B4-E244E147B7D1}" type="datetime1">
              <a:rPr lang="en-US" smtClean="0"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781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25EA-844A-4E7B-B0DC-870902AF5BF2}" type="datetime1">
              <a:rPr lang="en-US" smtClean="0"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191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32E4-67FD-4074-AE46-BD628909F3EC}" type="datetime1">
              <a:rPr lang="en-US" smtClean="0"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064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19C07-117D-4FCF-8E6F-6CCFC4A922B0}" type="datetime1">
              <a:rPr lang="en-US" smtClean="0"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382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4A18-3644-4902-8350-EEBF3A819F60}" type="datetime1">
              <a:rPr lang="en-US" smtClean="0"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742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5179E-555C-43C7-BC7E-1CF76D4FAD61}" type="datetime1">
              <a:rPr lang="en-US" smtClean="0"/>
              <a:t>10/5/2017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382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C054-F5DF-409B-85ED-46342EA3738E}" type="datetime1">
              <a:rPr lang="en-US" smtClean="0"/>
              <a:t>10/5/2017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614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0882-887B-44BB-9B67-F4860C5B1F22}" type="datetime1">
              <a:rPr lang="en-US" smtClean="0"/>
              <a:t>10/5/2017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851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D4A6F-DE30-4B50-B6E5-8CF240B6CC28}" type="datetime1">
              <a:rPr lang="en-US" smtClean="0"/>
              <a:t>10/5/2017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944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BEA76-3E65-4A5D-B9F8-67CB29C0A16D}" type="datetime1">
              <a:rPr lang="en-US" smtClean="0"/>
              <a:t>10/5/2017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409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CFADE-3FA7-4C8B-B190-2F9B13385C0E}" type="datetime1">
              <a:rPr lang="en-US" smtClean="0"/>
              <a:t>10/5/2017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576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50815D9-A573-4D38-BF00-1C00AD1E01E0}" type="datetime1">
              <a:rPr lang="en-US" smtClean="0"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822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740" y="1524001"/>
            <a:ext cx="7315200" cy="170500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Privacy, Data Protection &amp; Security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6339" y="3821723"/>
            <a:ext cx="7599602" cy="1793630"/>
          </a:xfrm>
        </p:spPr>
        <p:txBody>
          <a:bodyPr/>
          <a:lstStyle/>
          <a:p>
            <a:r>
              <a:rPr lang="en-US" sz="4000" dirty="0" smtClean="0"/>
              <a:t>Getting Started in Privacy</a:t>
            </a:r>
          </a:p>
          <a:p>
            <a:r>
              <a:rPr lang="en-US" sz="2400" dirty="0" smtClean="0"/>
              <a:t>October 4, 2017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77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Lawyer-- In-House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Many ways companies may structure </a:t>
            </a:r>
            <a:r>
              <a:rPr lang="en-US" dirty="0"/>
              <a:t>p</a:t>
            </a:r>
            <a:r>
              <a:rPr lang="en-US" dirty="0" smtClean="0"/>
              <a:t>rivacy support:</a:t>
            </a:r>
          </a:p>
          <a:p>
            <a:pPr lvl="1"/>
            <a:r>
              <a:rPr lang="en-US" dirty="0" smtClean="0"/>
              <a:t>Privacy Office—Can report to GC; Compliance or IT</a:t>
            </a:r>
          </a:p>
          <a:p>
            <a:pPr lvl="1"/>
            <a:r>
              <a:rPr lang="en-US" dirty="0" smtClean="0"/>
              <a:t>Data Protection Officer-- as may be required under </a:t>
            </a:r>
            <a:r>
              <a:rPr lang="en-US" dirty="0" err="1" smtClean="0"/>
              <a:t>GDPR</a:t>
            </a:r>
            <a:endParaRPr lang="en-US" dirty="0" smtClean="0"/>
          </a:p>
          <a:p>
            <a:pPr lvl="1"/>
            <a:r>
              <a:rPr lang="en-US" dirty="0" smtClean="0"/>
              <a:t>Legal Department</a:t>
            </a:r>
          </a:p>
          <a:p>
            <a:pPr lvl="2"/>
            <a:r>
              <a:rPr lang="en-US" dirty="0" smtClean="0"/>
              <a:t>Bigger companies usually have lawyers who support the Privacy Office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maller companies may just have a lawyer who acts as a privacy officer or advisor</a:t>
            </a:r>
          </a:p>
          <a:p>
            <a:r>
              <a:rPr lang="en-US" dirty="0" smtClean="0"/>
              <a:t>Other business areas that will likely need privacy input from legal:   M &amp; A, Contracting and Procurement, Marketing, E-Commerce, HR (</a:t>
            </a:r>
            <a:r>
              <a:rPr lang="en-US" dirty="0" err="1" smtClean="0"/>
              <a:t>eg</a:t>
            </a:r>
            <a:r>
              <a:rPr lang="en-US" dirty="0" smtClean="0"/>
              <a:t> health plans)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5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Lawyers in Law Firms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Practice can </a:t>
            </a:r>
            <a:r>
              <a:rPr lang="en-US" dirty="0"/>
              <a:t>span litigation, </a:t>
            </a:r>
            <a:r>
              <a:rPr lang="en-US" dirty="0" smtClean="0"/>
              <a:t>transactional </a:t>
            </a:r>
            <a:r>
              <a:rPr lang="en-US" dirty="0"/>
              <a:t>and compliance </a:t>
            </a:r>
            <a:r>
              <a:rPr lang="en-US" dirty="0" smtClean="0"/>
              <a:t>work</a:t>
            </a:r>
          </a:p>
          <a:p>
            <a:r>
              <a:rPr lang="en-US" dirty="0" smtClean="0"/>
              <a:t>Can serve </a:t>
            </a:r>
            <a:r>
              <a:rPr lang="en-US" dirty="0"/>
              <a:t>as outside privacy/security </a:t>
            </a:r>
            <a:r>
              <a:rPr lang="en-US" dirty="0" smtClean="0"/>
              <a:t>counsel for small to mid-size companies</a:t>
            </a:r>
            <a:endParaRPr lang="en-US" dirty="0"/>
          </a:p>
          <a:p>
            <a:r>
              <a:rPr lang="en-US" dirty="0" smtClean="0"/>
              <a:t>Frequently work </a:t>
            </a:r>
            <a:r>
              <a:rPr lang="en-US" dirty="0"/>
              <a:t>with other practice </a:t>
            </a:r>
            <a:r>
              <a:rPr lang="en-US" dirty="0" smtClean="0"/>
              <a:t>areas in </a:t>
            </a:r>
            <a:r>
              <a:rPr lang="en-US" dirty="0"/>
              <a:t>the firm – both internal and external marketing is </a:t>
            </a:r>
            <a:r>
              <a:rPr lang="en-US" dirty="0" smtClean="0"/>
              <a:t>important</a:t>
            </a:r>
          </a:p>
          <a:p>
            <a:r>
              <a:rPr lang="en-US" dirty="0" smtClean="0"/>
              <a:t>Working with outside vendors and consultants is very common</a:t>
            </a:r>
          </a:p>
          <a:p>
            <a:r>
              <a:rPr lang="en-US" dirty="0" smtClean="0"/>
              <a:t>Learning and </a:t>
            </a:r>
            <a:r>
              <a:rPr lang="en-US" dirty="0"/>
              <a:t>keeping up to date on recent </a:t>
            </a:r>
            <a:r>
              <a:rPr lang="en-US" dirty="0" smtClean="0"/>
              <a:t>developments is critical and must be a </a:t>
            </a:r>
            <a:r>
              <a:rPr lang="en-US" smtClean="0"/>
              <a:t>daily habit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46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Lawyers in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Law enforcement / litigation</a:t>
            </a:r>
          </a:p>
          <a:p>
            <a:pPr lvl="1"/>
            <a:r>
              <a:rPr lang="en-US" dirty="0" smtClean="0"/>
              <a:t>FTC’s Division of Privacy and Identity Protection</a:t>
            </a:r>
          </a:p>
          <a:p>
            <a:pPr lvl="1"/>
            <a:r>
              <a:rPr lang="en-US" dirty="0" smtClean="0"/>
              <a:t>State AG offices</a:t>
            </a:r>
          </a:p>
          <a:p>
            <a:r>
              <a:rPr lang="en-US" dirty="0" smtClean="0"/>
              <a:t>International coordination</a:t>
            </a:r>
          </a:p>
          <a:p>
            <a:pPr lvl="1"/>
            <a:r>
              <a:rPr lang="en-US" dirty="0" smtClean="0"/>
              <a:t>Subject matter expertise + diplomatic skills</a:t>
            </a:r>
          </a:p>
          <a:p>
            <a:r>
              <a:rPr lang="en-US" dirty="0" smtClean="0"/>
              <a:t>Compliance with government privacy requirements </a:t>
            </a:r>
          </a:p>
          <a:p>
            <a:pPr lvl="1"/>
            <a:r>
              <a:rPr lang="en-US" dirty="0" smtClean="0"/>
              <a:t>Chief Privacy Officers</a:t>
            </a:r>
          </a:p>
          <a:p>
            <a:pPr lvl="1"/>
            <a:r>
              <a:rPr lang="en-US" dirty="0" smtClean="0"/>
              <a:t>Similar to In-House Role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337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Favorite Things about Being a Privacy Attorney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International Scope</a:t>
            </a:r>
          </a:p>
          <a:p>
            <a:r>
              <a:rPr lang="en-US" dirty="0" smtClean="0"/>
              <a:t>Area is constantly changing –Both from a technology viewpoint and legal requirements</a:t>
            </a:r>
          </a:p>
          <a:p>
            <a:r>
              <a:rPr lang="en-US" dirty="0" smtClean="0"/>
              <a:t>Impacts most </a:t>
            </a:r>
            <a:r>
              <a:rPr lang="en-US" dirty="0"/>
              <a:t>a</a:t>
            </a:r>
            <a:r>
              <a:rPr lang="en-US" dirty="0" smtClean="0"/>
              <a:t>reas of a business so provides the ability to work with many different colleagues  </a:t>
            </a:r>
          </a:p>
          <a:p>
            <a:r>
              <a:rPr lang="en-US" dirty="0" smtClean="0"/>
              <a:t>Building a Privacy Program</a:t>
            </a:r>
          </a:p>
          <a:p>
            <a:r>
              <a:rPr lang="en-US" dirty="0" smtClean="0"/>
              <a:t>Customer Focus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47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Suggestions for Steps to Take to Prepare to Be A Privacy Lawyer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Take privacy classes at </a:t>
            </a:r>
            <a:r>
              <a:rPr lang="en-US" dirty="0" err="1" smtClean="0"/>
              <a:t>GW</a:t>
            </a:r>
            <a:r>
              <a:rPr lang="en-US" dirty="0" smtClean="0"/>
              <a:t>—Dan Solove is a top privacy expert!</a:t>
            </a:r>
          </a:p>
          <a:p>
            <a:r>
              <a:rPr lang="en-US" dirty="0" smtClean="0"/>
              <a:t>Experience/understanding of IT and cybersecurity is very helpful</a:t>
            </a:r>
          </a:p>
          <a:p>
            <a:r>
              <a:rPr lang="en-US" dirty="0" smtClean="0"/>
              <a:t>Networking/Get a Mentor</a:t>
            </a:r>
          </a:p>
          <a:p>
            <a:r>
              <a:rPr lang="en-US" dirty="0" smtClean="0"/>
              <a:t>Learning—Stay up to date through newsletters, free webinars and workshops</a:t>
            </a:r>
          </a:p>
          <a:p>
            <a:r>
              <a:rPr lang="en-US" dirty="0" smtClean="0"/>
              <a:t>Join the </a:t>
            </a:r>
            <a:r>
              <a:rPr lang="en-US" dirty="0" err="1" smtClean="0"/>
              <a:t>IAPP</a:t>
            </a:r>
            <a:r>
              <a:rPr lang="en-US" dirty="0" smtClean="0"/>
              <a:t>, or other industry related groups—consider getting an industry certification (</a:t>
            </a:r>
            <a:r>
              <a:rPr lang="en-US" dirty="0" err="1" smtClean="0"/>
              <a:t>eg</a:t>
            </a:r>
            <a:r>
              <a:rPr lang="en-US" dirty="0" smtClean="0"/>
              <a:t>. </a:t>
            </a:r>
            <a:r>
              <a:rPr lang="en-US" dirty="0" err="1" smtClean="0"/>
              <a:t>CIPP</a:t>
            </a:r>
            <a:r>
              <a:rPr lang="en-US" dirty="0" smtClean="0"/>
              <a:t>)</a:t>
            </a:r>
          </a:p>
          <a:p>
            <a:r>
              <a:rPr lang="en-US" dirty="0" smtClean="0"/>
              <a:t>Look for positions at firms with clients whose businesses are likely to raise privacy issues, or in-house roles where you can begin to develop your expertise</a:t>
            </a:r>
          </a:p>
          <a:p>
            <a:r>
              <a:rPr lang="en-US" dirty="0" smtClean="0"/>
              <a:t>Privacy Internships</a:t>
            </a:r>
          </a:p>
          <a:p>
            <a:r>
              <a:rPr lang="en-US" dirty="0" smtClean="0"/>
              <a:t>PrivacyCon2018—FTC has put out a call for presentations from students for </a:t>
            </a:r>
            <a:r>
              <a:rPr lang="en-US" dirty="0" err="1" smtClean="0"/>
              <a:t>PrivacyCon</a:t>
            </a:r>
            <a:r>
              <a:rPr lang="en-US" dirty="0" smtClean="0"/>
              <a:t> Student Poster Session for </a:t>
            </a:r>
            <a:r>
              <a:rPr lang="en-US" dirty="0" err="1" smtClean="0"/>
              <a:t>PrivacyCon</a:t>
            </a:r>
            <a:r>
              <a:rPr lang="en-US" dirty="0" smtClean="0"/>
              <a:t> 2018 (February 28, 2018)--  </a:t>
            </a:r>
            <a:r>
              <a:rPr lang="en-US" dirty="0"/>
              <a:t>https://www.ftc.gov/news-events/events-calendar/2018/02/privacycon-2018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22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818009"/>
            <a:ext cx="9601196" cy="1303867"/>
          </a:xfrm>
        </p:spPr>
        <p:txBody>
          <a:bodyPr/>
          <a:lstStyle/>
          <a:p>
            <a:r>
              <a:rPr lang="en-US" dirty="0" smtClean="0"/>
              <a:t>Suggested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16255"/>
            <a:ext cx="9601196" cy="3318936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Teach Privacy-- </a:t>
            </a:r>
            <a:r>
              <a:rPr lang="en-US" dirty="0" smtClean="0">
                <a:solidFill>
                  <a:schemeClr val="tx1"/>
                </a:solidFill>
              </a:rPr>
              <a:t>www.teachprivacy.com </a:t>
            </a:r>
          </a:p>
          <a:p>
            <a:pPr lvl="1"/>
            <a:r>
              <a:rPr lang="en-US" dirty="0" smtClean="0"/>
              <a:t>Dan Solove’s other websites:  https</a:t>
            </a:r>
            <a:r>
              <a:rPr lang="en-US" dirty="0"/>
              <a:t>://www.informationprivacylaw.com/</a:t>
            </a:r>
          </a:p>
          <a:p>
            <a:r>
              <a:rPr lang="en-US" dirty="0" err="1" smtClean="0"/>
              <a:t>IAPP</a:t>
            </a:r>
            <a:r>
              <a:rPr lang="en-US" dirty="0" smtClean="0"/>
              <a:t> website—www.iapp.com</a:t>
            </a:r>
          </a:p>
          <a:p>
            <a:r>
              <a:rPr lang="en-US" dirty="0" smtClean="0"/>
              <a:t>Privacy Blogs: Examples:</a:t>
            </a:r>
          </a:p>
          <a:p>
            <a:pPr lvl="1"/>
            <a:r>
              <a:rPr lang="en-US" dirty="0" smtClean="0"/>
              <a:t>White </a:t>
            </a:r>
            <a:r>
              <a:rPr lang="en-US" dirty="0"/>
              <a:t>and Williams:  http://cyber.whiteandwilliams.com/</a:t>
            </a:r>
          </a:p>
          <a:p>
            <a:pPr lvl="1"/>
            <a:r>
              <a:rPr lang="en-US" dirty="0" smtClean="0"/>
              <a:t>Sidley </a:t>
            </a:r>
            <a:r>
              <a:rPr lang="en-US" dirty="0"/>
              <a:t>Austin: http://datamatters.sidley.com/</a:t>
            </a:r>
            <a:endParaRPr lang="en-US" dirty="0" smtClean="0"/>
          </a:p>
          <a:p>
            <a:pPr lvl="1"/>
            <a:r>
              <a:rPr lang="en-US" dirty="0" smtClean="0"/>
              <a:t>Hogan </a:t>
            </a:r>
            <a:r>
              <a:rPr lang="en-US" dirty="0" err="1" smtClean="0"/>
              <a:t>Lovells</a:t>
            </a:r>
            <a:r>
              <a:rPr lang="en-US" dirty="0"/>
              <a:t>: http://www.hldataprotection.com/ </a:t>
            </a:r>
            <a:endParaRPr lang="en-US" dirty="0" smtClean="0"/>
          </a:p>
          <a:p>
            <a:pPr lvl="1"/>
            <a:r>
              <a:rPr lang="en-US" dirty="0" err="1" smtClean="0"/>
              <a:t>Hunton</a:t>
            </a:r>
            <a:r>
              <a:rPr lang="en-US" dirty="0"/>
              <a:t> &amp; Williams:  https://www.huntonprivacyblog.com</a:t>
            </a:r>
            <a:r>
              <a:rPr lang="en-US" dirty="0" smtClean="0"/>
              <a:t>/</a:t>
            </a:r>
          </a:p>
          <a:p>
            <a:r>
              <a:rPr lang="en-US" dirty="0" smtClean="0"/>
              <a:t>Nymity</a:t>
            </a:r>
            <a:r>
              <a:rPr lang="en-US" dirty="0"/>
              <a:t>-</a:t>
            </a:r>
            <a:r>
              <a:rPr lang="en-US" dirty="0" smtClean="0"/>
              <a:t>-www.nymity.com</a:t>
            </a:r>
          </a:p>
          <a:p>
            <a:r>
              <a:rPr lang="en-US" dirty="0" smtClean="0"/>
              <a:t>TrustArc-www.trustarc.com </a:t>
            </a:r>
          </a:p>
          <a:p>
            <a:r>
              <a:rPr lang="en-US" dirty="0" smtClean="0"/>
              <a:t>Charts on US Security Breach Laws-- See </a:t>
            </a:r>
            <a:r>
              <a:rPr lang="en-US" dirty="0" err="1" smtClean="0"/>
              <a:t>BakerHostetler</a:t>
            </a:r>
            <a:r>
              <a:rPr lang="en-US" dirty="0" smtClean="0"/>
              <a:t>; </a:t>
            </a:r>
            <a:r>
              <a:rPr lang="en-US" dirty="0" err="1" smtClean="0"/>
              <a:t>FoleyLardner</a:t>
            </a:r>
            <a:r>
              <a:rPr lang="en-US" dirty="0" smtClean="0"/>
              <a:t>; </a:t>
            </a:r>
            <a:r>
              <a:rPr lang="en-US" dirty="0" err="1" smtClean="0"/>
              <a:t>Mintz</a:t>
            </a:r>
            <a:r>
              <a:rPr lang="en-US" dirty="0" smtClean="0"/>
              <a:t> Levin; Perkins </a:t>
            </a:r>
            <a:r>
              <a:rPr lang="en-US" dirty="0" err="1" smtClean="0"/>
              <a:t>Coie</a:t>
            </a:r>
            <a:r>
              <a:rPr lang="en-US" dirty="0" smtClean="0"/>
              <a:t>; </a:t>
            </a:r>
            <a:r>
              <a:rPr lang="en-US" dirty="0" err="1" smtClean="0"/>
              <a:t>DavisWrightTremaine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78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" name="Picture 2" descr="Image result for questions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331" y="2294922"/>
            <a:ext cx="3786187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67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5402" y="2438400"/>
            <a:ext cx="9601196" cy="370449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Introductions</a:t>
            </a:r>
          </a:p>
          <a:p>
            <a:r>
              <a:rPr lang="en-US" dirty="0" smtClean="0"/>
              <a:t>Overview:  Privacy, Data Protection and Security Law</a:t>
            </a:r>
          </a:p>
          <a:p>
            <a:r>
              <a:rPr lang="en-US" dirty="0" smtClean="0"/>
              <a:t>Role of Privacy Lawyers:  </a:t>
            </a:r>
          </a:p>
          <a:p>
            <a:pPr lvl="2"/>
            <a:r>
              <a:rPr lang="en-US" dirty="0" smtClean="0"/>
              <a:t>In –House</a:t>
            </a:r>
          </a:p>
          <a:p>
            <a:pPr lvl="2"/>
            <a:r>
              <a:rPr lang="en-US" dirty="0" smtClean="0"/>
              <a:t>Law Firms</a:t>
            </a:r>
          </a:p>
          <a:p>
            <a:pPr lvl="2"/>
            <a:r>
              <a:rPr lang="en-US" dirty="0" smtClean="0"/>
              <a:t>Government</a:t>
            </a:r>
          </a:p>
          <a:p>
            <a:r>
              <a:rPr lang="en-US" dirty="0" smtClean="0"/>
              <a:t>Favorite Things about Being a Privacy Lawyer</a:t>
            </a:r>
          </a:p>
          <a:p>
            <a:r>
              <a:rPr lang="en-US" dirty="0" smtClean="0"/>
              <a:t>Suggestions for Steps to Take to Prepare to Be a Privacy Lawyer</a:t>
            </a:r>
          </a:p>
          <a:p>
            <a:pPr lvl="2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37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Debra Bromson—Assistant General Counsel, AAA Club Alliance Inc.</a:t>
            </a:r>
          </a:p>
          <a:p>
            <a:r>
              <a:rPr lang="en-US" dirty="0" smtClean="0"/>
              <a:t>Margaret Gloeckle—VP, Privacy &amp; Compliance Counsel A &amp; E Networks</a:t>
            </a:r>
          </a:p>
          <a:p>
            <a:r>
              <a:rPr lang="en-US" dirty="0" smtClean="0"/>
              <a:t>Laura Schmidt—Associate, White &amp; Williams</a:t>
            </a:r>
          </a:p>
          <a:p>
            <a:r>
              <a:rPr lang="en-US" dirty="0" smtClean="0"/>
              <a:t>Ashley </a:t>
            </a:r>
            <a:r>
              <a:rPr lang="en-US" dirty="0" err="1" smtClean="0"/>
              <a:t>Slavik</a:t>
            </a:r>
            <a:r>
              <a:rPr lang="en-US" dirty="0" smtClean="0"/>
              <a:t>-Senior Counsel &amp; Global Data Privacy Officer, </a:t>
            </a:r>
            <a:r>
              <a:rPr lang="en-US" dirty="0" err="1" smtClean="0"/>
              <a:t>Veeva</a:t>
            </a:r>
            <a:r>
              <a:rPr lang="en-US" dirty="0" smtClean="0"/>
              <a:t> Systems</a:t>
            </a:r>
          </a:p>
          <a:p>
            <a:r>
              <a:rPr lang="en-US" dirty="0" smtClean="0"/>
              <a:t>Neil </a:t>
            </a:r>
            <a:r>
              <a:rPr lang="en-US" dirty="0" err="1" smtClean="0"/>
              <a:t>Chilson</a:t>
            </a:r>
            <a:r>
              <a:rPr lang="en-US" dirty="0" smtClean="0"/>
              <a:t>-Acting Chief Technologist, Federal </a:t>
            </a:r>
            <a:r>
              <a:rPr lang="en-US" smtClean="0"/>
              <a:t>Trade Commission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2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3285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Privacy and Security concerns have reached new levels due to:</a:t>
            </a:r>
          </a:p>
          <a:p>
            <a:pPr lvl="1"/>
            <a:r>
              <a:rPr lang="en-US" dirty="0" smtClean="0"/>
              <a:t>The proliferation of the Internet of Things,  and new technologies that allow the collection of personal data</a:t>
            </a:r>
          </a:p>
          <a:p>
            <a:pPr lvl="1"/>
            <a:r>
              <a:rPr lang="en-US" dirty="0" smtClean="0"/>
              <a:t>Online marketing/Behavioral Advertising/Mobile Apps</a:t>
            </a:r>
          </a:p>
          <a:p>
            <a:pPr lvl="1"/>
            <a:r>
              <a:rPr lang="en-US" dirty="0" smtClean="0"/>
              <a:t>Significant Global Laws requiring compliance and requirements for protecting and sharing personal data across borders</a:t>
            </a:r>
          </a:p>
          <a:p>
            <a:pPr lvl="1"/>
            <a:r>
              <a:rPr lang="en-US" dirty="0" smtClean="0"/>
              <a:t>Big Data/Data </a:t>
            </a:r>
            <a:r>
              <a:rPr lang="en-US" dirty="0"/>
              <a:t>A</a:t>
            </a:r>
            <a:r>
              <a:rPr lang="en-US" dirty="0" smtClean="0"/>
              <a:t>nalytics</a:t>
            </a:r>
          </a:p>
          <a:p>
            <a:pPr lvl="1"/>
            <a:r>
              <a:rPr lang="en-US" dirty="0" smtClean="0"/>
              <a:t>Huge increase in Data Breaches</a:t>
            </a:r>
          </a:p>
          <a:p>
            <a:pPr lvl="1"/>
            <a:r>
              <a:rPr lang="en-US" dirty="0" smtClean="0"/>
              <a:t>Large growth in litigation</a:t>
            </a:r>
          </a:p>
          <a:p>
            <a:pPr lvl="1"/>
            <a:r>
              <a:rPr lang="en-US" dirty="0" smtClean="0"/>
              <a:t>Cybersecurity requirements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26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Privacy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No single comprehensive federal law—different laws (sectoral)  based on industries such as:</a:t>
            </a:r>
          </a:p>
          <a:p>
            <a:pPr lvl="1"/>
            <a:r>
              <a:rPr lang="en-US" dirty="0"/>
              <a:t>Financial Privacy (</a:t>
            </a:r>
            <a:r>
              <a:rPr lang="en-US" dirty="0" smtClean="0"/>
              <a:t>e.g</a:t>
            </a:r>
            <a:r>
              <a:rPr lang="en-US" dirty="0"/>
              <a:t>. </a:t>
            </a:r>
            <a:r>
              <a:rPr lang="en-US" dirty="0" err="1"/>
              <a:t>GLBA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Educational Privacy</a:t>
            </a:r>
          </a:p>
          <a:p>
            <a:pPr lvl="1"/>
            <a:r>
              <a:rPr lang="en-US" dirty="0"/>
              <a:t>Health Privacy (HIPAA</a:t>
            </a:r>
            <a:r>
              <a:rPr lang="en-US" dirty="0" smtClean="0"/>
              <a:t>)</a:t>
            </a:r>
          </a:p>
          <a:p>
            <a:r>
              <a:rPr lang="en-US" dirty="0" smtClean="0"/>
              <a:t>Section 5 of FTC Act prohibiting deceptive and unfair practices</a:t>
            </a:r>
            <a:endParaRPr lang="en-US" dirty="0"/>
          </a:p>
          <a:p>
            <a:r>
              <a:rPr lang="en-US" dirty="0"/>
              <a:t>State laws</a:t>
            </a:r>
          </a:p>
          <a:p>
            <a:pPr lvl="1"/>
            <a:r>
              <a:rPr lang="en-US" dirty="0"/>
              <a:t>Data Breach Notification—48 states, DC and most territories</a:t>
            </a:r>
          </a:p>
          <a:p>
            <a:pPr lvl="1"/>
            <a:r>
              <a:rPr lang="en-US" dirty="0"/>
              <a:t>State financial privacy laws ( </a:t>
            </a:r>
            <a:r>
              <a:rPr lang="en-US" dirty="0" smtClean="0"/>
              <a:t>e.g. </a:t>
            </a:r>
            <a:r>
              <a:rPr lang="en-US" dirty="0" err="1"/>
              <a:t>NYS</a:t>
            </a:r>
            <a:r>
              <a:rPr lang="en-US" dirty="0"/>
              <a:t>; other states have incorporated PCI </a:t>
            </a:r>
            <a:r>
              <a:rPr lang="en-US" dirty="0" err="1"/>
              <a:t>DSS</a:t>
            </a:r>
            <a:r>
              <a:rPr lang="en-US" dirty="0"/>
              <a:t> into laws)</a:t>
            </a:r>
          </a:p>
          <a:p>
            <a:pPr lvl="1"/>
            <a:r>
              <a:rPr lang="en-US" dirty="0"/>
              <a:t>California Online Privacy Protection Act (</a:t>
            </a:r>
            <a:r>
              <a:rPr lang="en-US" dirty="0" err="1"/>
              <a:t>COPPA</a:t>
            </a:r>
            <a:r>
              <a:rPr lang="en-US" dirty="0"/>
              <a:t>) and Delaware Online Privacy and Protection Act (</a:t>
            </a:r>
            <a:r>
              <a:rPr lang="en-US" dirty="0" err="1" smtClean="0"/>
              <a:t>DOPPA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Health Privacy Laws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57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Privacy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Voluntary standards</a:t>
            </a:r>
          </a:p>
          <a:p>
            <a:pPr lvl="1"/>
            <a:r>
              <a:rPr lang="en-US" dirty="0" smtClean="0"/>
              <a:t>Company Privacy Policy (may be enforced by FTC)</a:t>
            </a:r>
          </a:p>
          <a:p>
            <a:pPr lvl="1"/>
            <a:r>
              <a:rPr lang="en-US" dirty="0" smtClean="0"/>
              <a:t>Payment Card Industry Data Security Standards (PCI-</a:t>
            </a:r>
            <a:r>
              <a:rPr lang="en-US" dirty="0" err="1" smtClean="0"/>
              <a:t>DSS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Digital Advertising Alliance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83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Privacy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0940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Broad scope of laws—Need to understand and determine obligations for an organization based on where they conduct business or collect personal data</a:t>
            </a:r>
          </a:p>
          <a:p>
            <a:pPr lvl="1"/>
            <a:r>
              <a:rPr lang="en-US" dirty="0"/>
              <a:t>EU—General Data Protection Regulation becoming effective May 25, 2018.</a:t>
            </a:r>
          </a:p>
          <a:p>
            <a:pPr lvl="2"/>
            <a:r>
              <a:rPr lang="en-US" dirty="0" err="1"/>
              <a:t>GDPR</a:t>
            </a:r>
            <a:r>
              <a:rPr lang="en-US" dirty="0"/>
              <a:t> provides for a strict new framework with increased obligations for organizations</a:t>
            </a:r>
          </a:p>
          <a:p>
            <a:pPr lvl="2"/>
            <a:r>
              <a:rPr lang="en-US" dirty="0"/>
              <a:t>Reach is global (referred to as extra-territorial scope)—impacts organizations from any country that offers goods or services (irrespective of whether payment is required) to or monitors behavior of individuals in the EU</a:t>
            </a:r>
          </a:p>
          <a:p>
            <a:pPr lvl="1"/>
            <a:r>
              <a:rPr lang="en-US" dirty="0"/>
              <a:t>Asia</a:t>
            </a:r>
          </a:p>
          <a:p>
            <a:pPr lvl="1"/>
            <a:r>
              <a:rPr lang="en-US" dirty="0"/>
              <a:t>Canada</a:t>
            </a:r>
          </a:p>
          <a:p>
            <a:pPr lvl="1"/>
            <a:r>
              <a:rPr lang="en-US" dirty="0"/>
              <a:t>South America—Brazil as the “lead” country</a:t>
            </a:r>
          </a:p>
          <a:p>
            <a:r>
              <a:rPr lang="en-US" dirty="0"/>
              <a:t>Need to recognize differences between jurisdictions</a:t>
            </a:r>
          </a:p>
          <a:p>
            <a:r>
              <a:rPr lang="en-US" dirty="0"/>
              <a:t>Prepare for mandatory breach notifications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54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Operational Privacy Steps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7071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Cross Border Privacy Compliance—Privacy Shield, model contracts, vendor requirements</a:t>
            </a:r>
          </a:p>
          <a:p>
            <a:r>
              <a:rPr lang="en-US" dirty="0" smtClean="0"/>
              <a:t>Privacy by Design—Proactive planning</a:t>
            </a:r>
          </a:p>
          <a:p>
            <a:pPr lvl="1"/>
            <a:r>
              <a:rPr lang="en-US" dirty="0" smtClean="0"/>
              <a:t>Privacy Impact Assessments</a:t>
            </a:r>
          </a:p>
          <a:p>
            <a:pPr lvl="1"/>
            <a:r>
              <a:rPr lang="en-US" dirty="0" smtClean="0"/>
              <a:t>Data Mapping— “Who, What, Where, When, Why and How”  you collect,</a:t>
            </a:r>
          </a:p>
          <a:p>
            <a:pPr marL="457200" lvl="1" indent="0">
              <a:buNone/>
            </a:pPr>
            <a:r>
              <a:rPr lang="en-US" dirty="0" smtClean="0"/>
              <a:t>       share and process personal data</a:t>
            </a:r>
          </a:p>
          <a:p>
            <a:r>
              <a:rPr lang="en-US" dirty="0" smtClean="0"/>
              <a:t>Vendor Management</a:t>
            </a:r>
          </a:p>
          <a:p>
            <a:r>
              <a:rPr lang="en-US" dirty="0" smtClean="0"/>
              <a:t>Privacy Policy requirements</a:t>
            </a:r>
          </a:p>
          <a:p>
            <a:pPr lvl="1"/>
            <a:r>
              <a:rPr lang="en-US" dirty="0" smtClean="0"/>
              <a:t>Best practices—consent, transparency</a:t>
            </a:r>
          </a:p>
          <a:p>
            <a:r>
              <a:rPr lang="en-US" dirty="0" smtClean="0"/>
              <a:t>Data Breach Program</a:t>
            </a:r>
          </a:p>
          <a:p>
            <a:r>
              <a:rPr lang="en-US" dirty="0" smtClean="0"/>
              <a:t>Privacy Training and Communications</a:t>
            </a:r>
          </a:p>
          <a:p>
            <a:r>
              <a:rPr lang="en-US" dirty="0" smtClean="0"/>
              <a:t>Cybersecurity Insurance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Image 3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910" y="2914554"/>
            <a:ext cx="2390775" cy="334947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58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0225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Building a Privacy Team--Interactions with Stakeholders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Privacy Office—Chief Privacy Officer</a:t>
            </a:r>
          </a:p>
          <a:p>
            <a:r>
              <a:rPr lang="en-US" dirty="0" smtClean="0"/>
              <a:t>Information Technology—CIO; </a:t>
            </a:r>
            <a:r>
              <a:rPr lang="en-US" dirty="0" err="1" smtClean="0"/>
              <a:t>CISO</a:t>
            </a:r>
            <a:endParaRPr lang="en-US" dirty="0" smtClean="0"/>
          </a:p>
          <a:p>
            <a:r>
              <a:rPr lang="en-US" dirty="0" smtClean="0"/>
              <a:t>Legal –In-house; Outside Counsel</a:t>
            </a:r>
          </a:p>
          <a:p>
            <a:r>
              <a:rPr lang="en-US" dirty="0" smtClean="0"/>
              <a:t>HR</a:t>
            </a:r>
          </a:p>
          <a:p>
            <a:r>
              <a:rPr lang="en-US" dirty="0" smtClean="0"/>
              <a:t>External and Internal Communications</a:t>
            </a:r>
          </a:p>
          <a:p>
            <a:r>
              <a:rPr lang="en-US" dirty="0" smtClean="0"/>
              <a:t>Outside Consultants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07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934</Words>
  <Application>Microsoft Office PowerPoint</Application>
  <PresentationFormat>Widescreen</PresentationFormat>
  <Paragraphs>140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Garamond</vt:lpstr>
      <vt:lpstr>Organic</vt:lpstr>
      <vt:lpstr>Privacy, Data Protection &amp; Security</vt:lpstr>
      <vt:lpstr>Agenda</vt:lpstr>
      <vt:lpstr>Introductions</vt:lpstr>
      <vt:lpstr>Overview</vt:lpstr>
      <vt:lpstr>U.S. Privacy Framework</vt:lpstr>
      <vt:lpstr>U.S. Privacy Framework</vt:lpstr>
      <vt:lpstr>Global Privacy </vt:lpstr>
      <vt:lpstr>Key Operational Privacy Steps </vt:lpstr>
      <vt:lpstr>Building a Privacy Team--Interactions with Stakeholders</vt:lpstr>
      <vt:lpstr>Privacy Lawyer-- In-House</vt:lpstr>
      <vt:lpstr>Privacy Lawyers in Law Firms</vt:lpstr>
      <vt:lpstr>Privacy Lawyers in Government</vt:lpstr>
      <vt:lpstr>Favorite Things about Being a Privacy Attorney</vt:lpstr>
      <vt:lpstr>Suggestions for Steps to Take to Prepare to Be A Privacy Lawyer </vt:lpstr>
      <vt:lpstr>Suggested Resources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Privacy, Data Protection &amp; Security</dc:title>
  <dc:creator>Bromson, Debra</dc:creator>
  <cp:lastModifiedBy>Alexandra Mahinka</cp:lastModifiedBy>
  <cp:revision>17</cp:revision>
  <dcterms:modified xsi:type="dcterms:W3CDTF">2017-10-05T13:20:17Z</dcterms:modified>
</cp:coreProperties>
</file>